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EFBAAD-4788-4C51-96C6-98F05682B78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88FE06-D0F7-4C87-B878-937D4736EB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95120" y="1136657"/>
            <a:ext cx="5648623" cy="188105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FF"/>
                </a:solidFill>
              </a:rPr>
              <a:t>Main reasons of weight gain and Principles of healthy eating.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 Dr. Ameenah , </a:t>
            </a:r>
            <a:r>
              <a:rPr lang="en-GB" dirty="0">
                <a:sym typeface="Wingdings" panose="05000000000000000000" pitchFamily="2" charset="2"/>
              </a:rPr>
              <a:t>I</a:t>
            </a:r>
            <a:r>
              <a:rPr lang="en-GB" dirty="0" smtClean="0">
                <a:sym typeface="Wingdings" panose="05000000000000000000" pitchFamily="2" charset="2"/>
              </a:rPr>
              <a:t>ndia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15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6537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FF"/>
                </a:solidFill>
              </a:rPr>
              <a:t>Meal Per Day</a:t>
            </a:r>
            <a:br>
              <a:rPr lang="en-GB" b="1" dirty="0" smtClean="0">
                <a:solidFill>
                  <a:srgbClr val="FF00FF"/>
                </a:solidFill>
              </a:rPr>
            </a:br>
            <a:endParaRPr lang="en-GB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An example of a typical day in timings, and quantity as well as type of food would be: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0000FF"/>
                </a:solidFill>
              </a:rPr>
              <a:t>Breakfast: 8 to 9 AM</a:t>
            </a:r>
          </a:p>
          <a:p>
            <a:r>
              <a:rPr lang="en-GB" sz="2400" dirty="0" smtClean="0"/>
              <a:t> portion of fruit or a small portion cereal or an egg and a toast.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2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Mid morning snack: 11 AM</a:t>
            </a:r>
          </a:p>
          <a:p>
            <a:r>
              <a:rPr lang="en-GB" sz="2400" dirty="0" smtClean="0"/>
              <a:t>A portion of fruit.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Lunch: 1 PM</a:t>
            </a:r>
          </a:p>
          <a:p>
            <a:r>
              <a:rPr lang="en-GB" sz="2400" dirty="0" smtClean="0">
                <a:solidFill>
                  <a:srgbClr val="FF00FF"/>
                </a:solidFill>
              </a:rPr>
              <a:t>One carbohydrate portion plus a good serving of vegetables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40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Evening snack: 3 PM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Tea and a couple of biscuits, or a handful of nuts.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1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Pre dinner snack: 6 PM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A thin soup.</a:t>
            </a:r>
          </a:p>
          <a:p>
            <a:r>
              <a:rPr lang="en-GB" sz="2400" dirty="0" smtClean="0"/>
              <a:t>Dinner: 7 to 8 PM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A portion of protein (chicken, fish or vegetarian proteins such as kidney beans, tofu, yoghurt, pulses, cottage cheese etc). </a:t>
            </a:r>
            <a:br>
              <a:rPr lang="en-GB" sz="2400" dirty="0" smtClean="0">
                <a:solidFill>
                  <a:srgbClr val="0000FF"/>
                </a:solidFill>
              </a:rPr>
            </a:br>
            <a:r>
              <a:rPr lang="en-GB" sz="2400" dirty="0" smtClean="0"/>
              <a:t>Plus a good serving vegetables. And if awake late, maybe a fruit, two hours after dinner.</a:t>
            </a:r>
          </a:p>
        </p:txBody>
      </p:sp>
    </p:spTree>
    <p:extLst>
      <p:ext uri="{BB962C8B-B14F-4D97-AF65-F5344CB8AC3E}">
        <p14:creationId xmlns:p14="http://schemas.microsoft.com/office/powerpoint/2010/main" val="189641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sz="3200" dirty="0" smtClean="0">
                <a:solidFill>
                  <a:srgbClr val="0000FF"/>
                </a:solidFill>
              </a:rPr>
              <a:t>So Eat healthy,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  Lose weight    and </a:t>
            </a:r>
            <a:br>
              <a:rPr lang="en-GB" sz="3200" dirty="0" smtClean="0">
                <a:solidFill>
                  <a:srgbClr val="0000FF"/>
                </a:solidFill>
              </a:rPr>
            </a:br>
            <a:r>
              <a:rPr lang="en-GB" sz="3200" dirty="0" smtClean="0">
                <a:solidFill>
                  <a:srgbClr val="0000FF"/>
                </a:solidFill>
              </a:rPr>
              <a:t>  Enjoy your week ahead.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ym typeface="Wingdings" panose="05000000000000000000" pitchFamily="2" charset="2"/>
              </a:rPr>
              <a:t> Dr. Ameenah,  INDIA.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60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 this </a:t>
            </a:r>
            <a:r>
              <a:rPr lang="en-GB" sz="2800" dirty="0" smtClean="0">
                <a:solidFill>
                  <a:srgbClr val="0000FF"/>
                </a:solidFill>
              </a:rPr>
              <a:t>busy life we all tend to gain some extra pounds </a:t>
            </a:r>
            <a:r>
              <a:rPr lang="en-GB" sz="2800" dirty="0" smtClean="0"/>
              <a:t>( of Weight not </a:t>
            </a:r>
            <a:r>
              <a:rPr lang="en-GB" sz="2800" dirty="0" smtClean="0"/>
              <a:t>Money .. (;-)),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due to lack of time for exercise,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</a:t>
            </a:r>
            <a:r>
              <a:rPr lang="en-GB" sz="2800" dirty="0" smtClean="0">
                <a:solidFill>
                  <a:srgbClr val="FF0000"/>
                </a:solidFill>
              </a:rPr>
              <a:t>our desk jobs have added to the problem of    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   continuous weight gain.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675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Some common causes of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weight gain are-</a:t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9600" dirty="0"/>
          </a:p>
          <a:p>
            <a:r>
              <a:rPr lang="en-GB" sz="9600" dirty="0"/>
              <a:t>1</a:t>
            </a:r>
            <a:r>
              <a:rPr lang="en-GB" sz="9600" dirty="0" smtClean="0"/>
              <a:t>. Stress </a:t>
            </a:r>
            <a:r>
              <a:rPr lang="en-GB" sz="9600" dirty="0"/>
              <a:t>- stress in any form results in over eating - for both men and women.</a:t>
            </a:r>
          </a:p>
          <a:p>
            <a:pPr marL="0" indent="0">
              <a:buNone/>
            </a:pPr>
            <a:r>
              <a:rPr lang="en-GB" sz="9600" dirty="0"/>
              <a:t/>
            </a:r>
            <a:br>
              <a:rPr lang="en-GB" sz="9600" dirty="0"/>
            </a:br>
            <a:r>
              <a:rPr lang="en-GB" sz="9600" dirty="0" smtClean="0"/>
              <a:t>2</a:t>
            </a:r>
            <a:r>
              <a:rPr lang="en-GB" sz="9600" dirty="0"/>
              <a:t>. Lack of sleep -this results in the body not appropriately performing its functions of digestion, absorption and elimination effectively, resulting in fat formation</a:t>
            </a:r>
            <a:r>
              <a:rPr lang="en-GB" sz="9600" dirty="0" smtClean="0"/>
              <a:t>. Also </a:t>
            </a:r>
            <a:r>
              <a:rPr lang="en-GB" sz="9600" dirty="0"/>
              <a:t>lack of sleep makes you eat more of sweets and again adds up to increase fats in your body.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749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Some common causes of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weight gain are-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 smtClean="0"/>
              <a:t>3. Eating large meals after long intervals-this occurs mostly when we do not eat our meals on time due to our hectic schedules and indulge in large amount of foods at a time, leading to weight gain.</a:t>
            </a:r>
          </a:p>
          <a:p>
            <a:pPr marL="0" indent="0">
              <a:buNone/>
            </a:pPr>
            <a:r>
              <a:rPr lang="en-GB" sz="9600" dirty="0" smtClean="0"/>
              <a:t>    </a:t>
            </a:r>
          </a:p>
          <a:p>
            <a:pPr marL="0" indent="0">
              <a:buNone/>
            </a:pPr>
            <a:r>
              <a:rPr lang="en-GB" sz="9600" dirty="0" smtClean="0"/>
              <a:t> In case you are very busy and miss lunch or dinner  </a:t>
            </a:r>
            <a:br>
              <a:rPr lang="en-GB" sz="9600" dirty="0" smtClean="0"/>
            </a:br>
            <a:r>
              <a:rPr lang="en-GB" sz="9600" dirty="0" smtClean="0"/>
              <a:t>     because you can’t help it, take the edge off the </a:t>
            </a:r>
            <a:br>
              <a:rPr lang="en-GB" sz="9600" dirty="0" smtClean="0"/>
            </a:br>
            <a:r>
              <a:rPr lang="en-GB" sz="9600" dirty="0" smtClean="0"/>
              <a:t>     hunger by drinking a light soup </a:t>
            </a:r>
            <a:br>
              <a:rPr lang="en-GB" sz="9600" dirty="0" smtClean="0"/>
            </a:br>
            <a:r>
              <a:rPr lang="en-GB" sz="9600" dirty="0" smtClean="0"/>
              <a:t>     and relaxing before you eat your food, </a:t>
            </a:r>
            <a:br>
              <a:rPr lang="en-GB" sz="9600" dirty="0" smtClean="0"/>
            </a:br>
            <a:r>
              <a:rPr lang="en-GB" sz="9600" dirty="0" smtClean="0"/>
              <a:t>     to avoid a binge. </a:t>
            </a:r>
            <a:br>
              <a:rPr lang="en-GB" sz="9600" dirty="0" smtClean="0"/>
            </a:br>
            <a:endParaRPr lang="en-GB" sz="9600" dirty="0" smtClean="0"/>
          </a:p>
        </p:txBody>
      </p:sp>
    </p:spTree>
    <p:extLst>
      <p:ext uri="{BB962C8B-B14F-4D97-AF65-F5344CB8AC3E}">
        <p14:creationId xmlns:p14="http://schemas.microsoft.com/office/powerpoint/2010/main" val="205203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Some common causes of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weight gain are-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4. </a:t>
            </a:r>
            <a:r>
              <a:rPr lang="en-GB" sz="2600" dirty="0">
                <a:solidFill>
                  <a:srgbClr val="0000FF"/>
                </a:solidFill>
              </a:rPr>
              <a:t>Over exercise, wrong exercise and lack of exercise again leads to weight gain.</a:t>
            </a:r>
          </a:p>
          <a:p>
            <a:endParaRPr lang="en-GB" sz="2600" dirty="0"/>
          </a:p>
          <a:p>
            <a:r>
              <a:rPr lang="en-GB" sz="2600" dirty="0" smtClean="0"/>
              <a:t>5. </a:t>
            </a:r>
            <a:r>
              <a:rPr lang="en-GB" sz="2600" dirty="0" smtClean="0">
                <a:solidFill>
                  <a:srgbClr val="FF0000"/>
                </a:solidFill>
              </a:rPr>
              <a:t>Alcohol consumption - increases abdominal obesity.</a:t>
            </a:r>
            <a:br>
              <a:rPr lang="en-GB" sz="2600" dirty="0" smtClean="0">
                <a:solidFill>
                  <a:srgbClr val="FF0000"/>
                </a:solidFill>
              </a:rPr>
            </a:br>
            <a:endParaRPr lang="en-GB" sz="2600" dirty="0" smtClean="0">
              <a:solidFill>
                <a:srgbClr val="FF0000"/>
              </a:solidFill>
            </a:endParaRPr>
          </a:p>
          <a:p>
            <a:endParaRPr lang="en-GB" sz="2600" dirty="0" smtClean="0"/>
          </a:p>
          <a:p>
            <a:r>
              <a:rPr lang="en-GB" sz="2600" dirty="0" smtClean="0"/>
              <a:t>6. Night shifts at work- hampers in maintaining a healthy lifestyle.</a:t>
            </a:r>
          </a:p>
          <a:p>
            <a:pPr mar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Some common causes of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weight gain are-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>
                <a:solidFill>
                  <a:srgbClr val="0000FF"/>
                </a:solidFill>
              </a:rPr>
              <a:t>7. Dehydration-  due to aerated drinks and too much caffeine consumption 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00FF"/>
                </a:solidFill>
              </a:rPr>
              <a:t/>
            </a:r>
            <a:br>
              <a:rPr lang="en-GB" sz="2600" dirty="0" smtClean="0">
                <a:solidFill>
                  <a:srgbClr val="0000FF"/>
                </a:solidFill>
              </a:rPr>
            </a:br>
            <a:endParaRPr lang="en-GB" sz="2600" dirty="0" smtClean="0">
              <a:solidFill>
                <a:srgbClr val="0000FF"/>
              </a:solidFill>
            </a:endParaRPr>
          </a:p>
          <a:p>
            <a:r>
              <a:rPr lang="en-GB" sz="2600" dirty="0" smtClean="0">
                <a:solidFill>
                  <a:srgbClr val="0000FF"/>
                </a:solidFill>
              </a:rPr>
              <a:t>8. Hormonal imbalances- improper lifestyle can lead to hormonal fluctuations in both men and women at any point of time leading to obesity and other problems.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00FF"/>
                </a:solidFill>
              </a:rPr>
              <a:t/>
            </a:r>
            <a:br>
              <a:rPr lang="en-GB" sz="2600" dirty="0" smtClean="0">
                <a:solidFill>
                  <a:srgbClr val="0000FF"/>
                </a:solidFill>
              </a:rPr>
            </a:br>
            <a:endParaRPr lang="en-GB" sz="2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4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00FF"/>
                </a:solidFill>
              </a:rPr>
              <a:t>Main Eating Principles to follow for a healthy life-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400" dirty="0" smtClean="0"/>
              <a:t>1. </a:t>
            </a:r>
            <a:r>
              <a:rPr lang="en-GB" sz="2600" dirty="0" smtClean="0">
                <a:solidFill>
                  <a:srgbClr val="FF00FF"/>
                </a:solidFill>
              </a:rPr>
              <a:t>Eat a healthy balanced diet but simplify your food combinations. Do not eat a mix of too many food groups in a meal.</a:t>
            </a:r>
            <a:br>
              <a:rPr lang="en-GB" sz="2600" dirty="0" smtClean="0">
                <a:solidFill>
                  <a:srgbClr val="FF00FF"/>
                </a:solidFill>
              </a:rPr>
            </a:br>
            <a:endParaRPr lang="en-GB" sz="2600" dirty="0" smtClean="0">
              <a:solidFill>
                <a:srgbClr val="FF00FF"/>
              </a:solidFill>
            </a:endParaRPr>
          </a:p>
          <a:p>
            <a:r>
              <a:rPr lang="en-GB" sz="2600" dirty="0" smtClean="0"/>
              <a:t>2. Never combine fruit along with a meal or immediately after a meal. Eat fruit between meals as a snack. It causes indigestion otherwise.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8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FF"/>
                </a:solidFill>
              </a:rPr>
              <a:t>Main Eating Principles to follow for a healthy life-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3. Don’t drink beverages or even water while you eat, as that dilutes gastric juices and does not promote optimum digestion. Eat to satisfy hunger - not as a means of comfort and entertainment.</a:t>
            </a:r>
          </a:p>
          <a:p>
            <a:endParaRPr lang="en-GB" sz="2400" dirty="0" smtClean="0"/>
          </a:p>
          <a:p>
            <a:r>
              <a:rPr lang="en-GB" sz="2400" dirty="0" smtClean="0"/>
              <a:t>4. </a:t>
            </a:r>
            <a:r>
              <a:rPr lang="en-GB" sz="2400" dirty="0" smtClean="0">
                <a:solidFill>
                  <a:srgbClr val="0000FF"/>
                </a:solidFill>
              </a:rPr>
              <a:t>Avoid eating complex carbohydrates like rice, bread, pasta and “</a:t>
            </a:r>
            <a:r>
              <a:rPr lang="en-GB" sz="2400" dirty="0" err="1" smtClean="0">
                <a:solidFill>
                  <a:srgbClr val="0000FF"/>
                </a:solidFill>
              </a:rPr>
              <a:t>rotis</a:t>
            </a:r>
            <a:r>
              <a:rPr lang="en-GB" sz="2400" dirty="0" smtClean="0">
                <a:solidFill>
                  <a:srgbClr val="0000FF"/>
                </a:solidFill>
              </a:rPr>
              <a:t>” at night, at least five days a week. Carbohydrates are energy giving foods and are needed during the day when you need energy.</a:t>
            </a:r>
          </a:p>
          <a:p>
            <a:pPr mar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89612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FF"/>
                </a:solidFill>
              </a:rPr>
              <a:t>Main Eating Principles to follow for a healthy life-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5. </a:t>
            </a:r>
            <a:r>
              <a:rPr lang="en-GB" sz="2800" dirty="0" smtClean="0">
                <a:solidFill>
                  <a:srgbClr val="0070C0"/>
                </a:solidFill>
              </a:rPr>
              <a:t>Eat every two to two-and-a-half hours in small quantities.</a:t>
            </a:r>
            <a:br>
              <a:rPr lang="en-GB" sz="2800" dirty="0" smtClean="0">
                <a:solidFill>
                  <a:srgbClr val="0070C0"/>
                </a:solidFill>
              </a:rPr>
            </a:br>
            <a:endParaRPr lang="en-GB" sz="2800" dirty="0" smtClean="0">
              <a:solidFill>
                <a:srgbClr val="0070C0"/>
              </a:solidFill>
            </a:endParaRPr>
          </a:p>
          <a:p>
            <a:r>
              <a:rPr lang="en-GB" sz="2800" dirty="0" smtClean="0">
                <a:solidFill>
                  <a:srgbClr val="0070C0"/>
                </a:solidFill>
              </a:rPr>
              <a:t>6. Chew your food till it’s a paste, digestion begins from the mouth. </a:t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Eat consciously and savour every bite. </a:t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/>
            </a:r>
            <a:br>
              <a:rPr lang="en-GB" sz="2800" dirty="0" smtClean="0">
                <a:solidFill>
                  <a:srgbClr val="0070C0"/>
                </a:solidFill>
              </a:rPr>
            </a:br>
            <a:r>
              <a:rPr lang="en-GB" sz="2800" dirty="0" smtClean="0">
                <a:solidFill>
                  <a:srgbClr val="0070C0"/>
                </a:solidFill>
              </a:rPr>
              <a:t>Most often we eat in a rush and gulp down our food in large chunks, which takes the body a very long time to break down and digest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908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419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Main reasons of weight gain and Principles of healthy eating. </vt:lpstr>
      <vt:lpstr>PowerPoint Presentation</vt:lpstr>
      <vt:lpstr> Some common causes of  weight gain are- </vt:lpstr>
      <vt:lpstr>Some common causes of  weight gain are- </vt:lpstr>
      <vt:lpstr>Some common causes of  weight gain are- </vt:lpstr>
      <vt:lpstr>Some common causes of  weight gain are- </vt:lpstr>
      <vt:lpstr> Main Eating Principles to follow for a healthy life- </vt:lpstr>
      <vt:lpstr>Main Eating Principles to follow for a healthy life- </vt:lpstr>
      <vt:lpstr>Main Eating Principles to follow for a healthy life- </vt:lpstr>
      <vt:lpstr>Meal Per Day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reasons of weight gain and Principles of healthy eating.</dc:title>
  <dc:creator>Siraj Sultana</dc:creator>
  <cp:lastModifiedBy>Siraj Sultana</cp:lastModifiedBy>
  <cp:revision>15</cp:revision>
  <dcterms:created xsi:type="dcterms:W3CDTF">2014-10-12T18:00:29Z</dcterms:created>
  <dcterms:modified xsi:type="dcterms:W3CDTF">2014-10-12T18:29:31Z</dcterms:modified>
</cp:coreProperties>
</file>